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Montserrat" pitchFamily="50" charset="0"/>
              </a:defRPr>
            </a:pPr>
            <a:r>
              <a:rPr lang="en-US" sz="2000" dirty="0" smtClean="0">
                <a:latin typeface="Montserrat" pitchFamily="50" charset="0"/>
              </a:rPr>
              <a:t>44</a:t>
            </a:r>
            <a:r>
              <a:rPr lang="en-US" sz="2000" baseline="0" dirty="0" smtClean="0">
                <a:latin typeface="Montserrat" pitchFamily="50" charset="0"/>
              </a:rPr>
              <a:t>      </a:t>
            </a:r>
            <a:endParaRPr lang="en-US" sz="2000" dirty="0">
              <a:latin typeface="Montserrat" pitchFamily="50" charset="0"/>
            </a:endParaRPr>
          </a:p>
        </c:rich>
      </c:tx>
      <c:layout>
        <c:manualLayout>
          <c:xMode val="edge"/>
          <c:yMode val="edge"/>
          <c:x val="0.20243749999999999"/>
          <c:y val="0.1125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Montserrat" pitchFamily="50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0.505</c:v>
                </c:pt>
                <c:pt idx="1">
                  <c:v>0.49399999999999999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7867904"/>
        <c:axId val="76887680"/>
        <c:axId val="0"/>
      </c:bar3DChart>
      <c:catAx>
        <c:axId val="87867904"/>
        <c:scaling>
          <c:orientation val="minMax"/>
        </c:scaling>
        <c:delete val="1"/>
        <c:axPos val="b"/>
        <c:majorTickMark val="none"/>
        <c:minorTickMark val="none"/>
        <c:tickLblPos val="nextTo"/>
        <c:crossAx val="76887680"/>
        <c:crosses val="autoZero"/>
        <c:auto val="1"/>
        <c:lblAlgn val="ctr"/>
        <c:lblOffset val="100"/>
        <c:noMultiLvlLbl val="0"/>
      </c:catAx>
      <c:valAx>
        <c:axId val="768876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78679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latin typeface="Montserrat" pitchFamily="50" charset="0"/>
              </a:defRPr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>
                <a:latin typeface="Montserrat" pitchFamily="50" charset="0"/>
              </a:defRPr>
            </a:pPr>
            <a:endParaRPr lang="es-MX"/>
          </a:p>
        </c:txPr>
      </c:legendEntry>
      <c:layout>
        <c:manualLayout>
          <c:xMode val="edge"/>
          <c:yMode val="edge"/>
          <c:x val="0.10615797244094488"/>
          <c:y val="0.12926574803149607"/>
          <c:w val="0.89175869422572174"/>
          <c:h val="8.67349901574803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0.56825</cdr:x>
      <cdr:y>0.11019</cdr:y>
    </cdr:from>
    <cdr:to>
      <cdr:x>0.66275</cdr:x>
      <cdr:y>0.2165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3464074" y="447825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b="1" dirty="0" smtClean="0">
              <a:latin typeface="Montserrat" pitchFamily="50" charset="0"/>
            </a:rPr>
            <a:t>43</a:t>
          </a:r>
          <a:endParaRPr lang="es-MX" sz="2000" b="1" dirty="0">
            <a:latin typeface="Montserrat" pitchFamily="50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74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28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5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22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1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82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9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0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60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DACC-EFDF-41C9-A3AA-1BEADE64F9C1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A834-83CC-4763-843D-6CFC11F34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5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ctrTitle"/>
          </p:nvPr>
        </p:nvSpPr>
        <p:spPr>
          <a:xfrm>
            <a:off x="3203848" y="908720"/>
            <a:ext cx="5040560" cy="1470025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ACTIVIDADES DE SENSIBILIZACIÓN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860032" y="3284984"/>
            <a:ext cx="33843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PRODEPOL</a:t>
            </a:r>
          </a:p>
          <a:p>
            <a:r>
              <a:rPr lang="es-MX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2020</a:t>
            </a:r>
            <a:endParaRPr lang="es-MX" sz="36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403648" y="2420888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160240" cy="21481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196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-16551"/>
            <a:ext cx="9144002" cy="685800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9512" y="1268760"/>
            <a:ext cx="8892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Febrero</a:t>
            </a:r>
          </a:p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50" charset="0"/>
              </a:rPr>
              <a:t>“Prevención y tratamiento de lesiones ortopédicas para las y los policías del Servicio de Protección Federal”</a:t>
            </a: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50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4896544" cy="576064"/>
          </a:xfrm>
        </p:spPr>
        <p:txBody>
          <a:bodyPr>
            <a:normAutofit fontScale="90000"/>
          </a:bodyPr>
          <a:lstStyle/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ACTIVIDADES DE SENSIBILIZACIÓN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39552" y="1196752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251520" y="2708920"/>
            <a:ext cx="8640960" cy="3744416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323528" y="306896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“La salud además de ser un derecho, es la principal herramienta de trabajo del capital humano de nuestra institución y por ello, es que en el </a:t>
            </a:r>
            <a:r>
              <a:rPr lang="es-MX" b="1" i="1" dirty="0" smtClean="0">
                <a:solidFill>
                  <a:schemeClr val="bg1"/>
                </a:solidFill>
                <a:latin typeface="Montserrat" pitchFamily="50" charset="0"/>
              </a:rPr>
              <a:t>Servicio de Protección Federal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estamos comprometidos con proporcionar las condiciones de desarrollo que requieren las y los policías para desempeñar sus actividades; acercarlos a los especialistas en el cuidado de la salud, con la finalidad de que nuestros integrantes obtengan información para prevenir las lesiones ortopédicas derivadas de la función policial; además de contemplar las medidas necesarias o tratamientos, en caso de padecer alguna, para que atiendan las primeras señales y síntomas que puedan limitar en un futuro sus capacidades en las actividades profesionales que desempeñan.”</a:t>
            </a:r>
            <a:endParaRPr lang="es-MX" i="1" dirty="0">
              <a:solidFill>
                <a:schemeClr val="bg1"/>
              </a:solidFill>
              <a:latin typeface="Montserr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6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18864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Montserrat" pitchFamily="50" charset="0"/>
              </a:rPr>
              <a:t>Conferencia </a:t>
            </a:r>
            <a:r>
              <a:rPr lang="es-MX" sz="2000" b="1" dirty="0" smtClean="0">
                <a:latin typeface="Montserrat" pitchFamily="50" charset="0"/>
              </a:rPr>
              <a:t>“Prevención y tratamiento de lesiones ortopédicas para las y los policías del Servicio de Protección Federal”</a:t>
            </a:r>
            <a:endParaRPr lang="es-MX" sz="2000" b="1" dirty="0">
              <a:latin typeface="Montserrat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1484784"/>
            <a:ext cx="27363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Montserrat" pitchFamily="50" charset="0"/>
              </a:rPr>
              <a:t>Febrero </a:t>
            </a:r>
          </a:p>
          <a:p>
            <a:pPr algn="ctr"/>
            <a:r>
              <a:rPr lang="es-MX" dirty="0" smtClean="0">
                <a:latin typeface="Montserrat" pitchFamily="50" charset="0"/>
              </a:rPr>
              <a:t>Lunes 17 </a:t>
            </a:r>
          </a:p>
          <a:p>
            <a:endParaRPr lang="es-MX" dirty="0" smtClean="0">
              <a:latin typeface="Montserrat" pitchFamily="50" charset="0"/>
            </a:endParaRPr>
          </a:p>
          <a:p>
            <a:r>
              <a:rPr lang="es-MX" b="1" dirty="0" smtClean="0">
                <a:latin typeface="Montserrat" pitchFamily="50" charset="0"/>
              </a:rPr>
              <a:t>Dr. Saúl Guzmán Espinoza </a:t>
            </a:r>
          </a:p>
          <a:p>
            <a:endParaRPr lang="es-MX" dirty="0" smtClean="0">
              <a:latin typeface="Montserrat" pitchFamily="50" charset="0"/>
            </a:endParaRPr>
          </a:p>
          <a:p>
            <a:pPr algn="ctr"/>
            <a:r>
              <a:rPr lang="es-MX" dirty="0" smtClean="0">
                <a:latin typeface="Montserrat" pitchFamily="50" charset="0"/>
              </a:rPr>
              <a:t>Colegio Mexicano de Ortopedia y Traumatología A.C.</a:t>
            </a:r>
          </a:p>
        </p:txBody>
      </p:sp>
      <p:pic>
        <p:nvPicPr>
          <p:cNvPr id="1026" name="Picture 2" descr="D:\MONICA.SANCHEZL\Desktop\CONFERENCIAS DERECHOS HUMANOS\2020\febrero\Fotos\DSC083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9076" r="33817"/>
          <a:stretch/>
        </p:blipFill>
        <p:spPr bwMode="auto">
          <a:xfrm>
            <a:off x="203684" y="1484784"/>
            <a:ext cx="2934016" cy="242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ONICA.SANCHEZL\Desktop\CONFERENCIAS DERECHOS HUMANOS\2020\febrero\Fotos\DSC08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r="5912"/>
          <a:stretch/>
        </p:blipFill>
        <p:spPr bwMode="auto">
          <a:xfrm>
            <a:off x="4788024" y="4218721"/>
            <a:ext cx="3956497" cy="217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ONICA.SANCHEZL\Desktop\CONFERENCIAS DERECHOS HUMANOS\2020\febrero\Fotos\DSC08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/>
          <a:stretch/>
        </p:blipFill>
        <p:spPr bwMode="auto">
          <a:xfrm>
            <a:off x="171450" y="4218721"/>
            <a:ext cx="4510342" cy="217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NICA.SANCHEZL\Desktop\CONFERENCIAS DERECHOS HUMANOS\2020\febrero\Fotos\DSC083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r="19398"/>
          <a:stretch/>
        </p:blipFill>
        <p:spPr bwMode="auto">
          <a:xfrm>
            <a:off x="3209708" y="1590247"/>
            <a:ext cx="3162492" cy="2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539552" y="1196752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4896544" cy="57606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ACTIVIDADES DE SENSIBILIZACIÓN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908720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84168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50" charset="0"/>
              </a:rPr>
              <a:t>2020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50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17232"/>
            <a:ext cx="964795" cy="9594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568941234"/>
              </p:ext>
            </p:extLst>
          </p:nvPr>
        </p:nvGraphicFramePr>
        <p:xfrm>
          <a:off x="1395958" y="13969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843808" y="56612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ontserrat" pitchFamily="50" charset="0"/>
              </a:rPr>
              <a:t>Total</a:t>
            </a:r>
            <a:r>
              <a:rPr lang="es-MX" dirty="0" smtClean="0"/>
              <a:t> </a:t>
            </a:r>
            <a:r>
              <a:rPr lang="es-MX" sz="2000" b="1" dirty="0" smtClean="0"/>
              <a:t>87 </a:t>
            </a:r>
            <a:r>
              <a:rPr lang="es-MX" dirty="0" smtClean="0">
                <a:latin typeface="Montserrat" pitchFamily="50" charset="0"/>
              </a:rPr>
              <a:t>asistentes</a:t>
            </a:r>
            <a:endParaRPr lang="es-MX" dirty="0">
              <a:latin typeface="Montserr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4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4896544" cy="57606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ACTIVIDADES DE SENSIBILIZACIÓN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908720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84168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50" charset="0"/>
              </a:rPr>
              <a:t>2020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50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908720"/>
            <a:ext cx="85689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Octubre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Platica Informativa a mujeres y hombres cadetes del Curso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de Formación Inicial para Policías del Servicio de Protección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Federal. 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50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39552" y="2564904"/>
            <a:ext cx="8208912" cy="36004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Las y los Policías del Servicio de Protección Federal en el desarrollo de sus funciones, son garantes de los derechos y libertades de las personas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;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 por lo que la institución comprometida con su personal, tiene presente que sus derechos también deben ser respetados, en este sentido resultó indispensable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d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ifundir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entre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las y los cadetes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del Curso de Formación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Inicial, el objetivo y las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funciones de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PRODEPOL, con el propósito de que conozcan el área encargada de promover y defender los Derechos Humanos de nuestros integrantes. 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391569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4896544" cy="5760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Platica Informativa PRODEPOL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908720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84168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50" charset="0"/>
              </a:rPr>
              <a:t>2020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50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90872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Dinámicas Grupales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“Estimulación cognitiva”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67544" y="2060848"/>
            <a:ext cx="8208912" cy="36004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Interesados en la salud mental y emocional, PRODEPOL implementó ejercicios de estimulación cognitiva entre las y los cadetes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del Curso de Formación Inicial para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Policías del Servicio de Protección Federal, enfatizando su importancia para la prevención y potencialización de las mismas, considerando que son una alternativa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para desarrollar la flexibilidad y velocidad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mental,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permitiendo que esto repercuta en un mejor manejo de las actividades que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realizan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en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su vida, desenvolviéndose </a:t>
            </a:r>
            <a:r>
              <a:rPr lang="es-MX" i="1" dirty="0">
                <a:solidFill>
                  <a:schemeClr val="bg1"/>
                </a:solidFill>
                <a:latin typeface="Montserrat" pitchFamily="50" charset="0"/>
              </a:rPr>
              <a:t>adecuadamente en </a:t>
            </a:r>
            <a:r>
              <a:rPr lang="es-MX" i="1" dirty="0" smtClean="0">
                <a:solidFill>
                  <a:schemeClr val="bg1"/>
                </a:solidFill>
                <a:latin typeface="Montserrat" pitchFamily="50" charset="0"/>
              </a:rPr>
              <a:t>su entorno.   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71054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4896544" cy="5760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Platica Informativa PRODEPOL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908720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84168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50" charset="0"/>
              </a:rPr>
              <a:t>2020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50" charset="0"/>
            </a:endParaRPr>
          </a:p>
        </p:txBody>
      </p:sp>
      <p:pic>
        <p:nvPicPr>
          <p:cNvPr id="1026" name="Picture 2" descr="8a784f57-229a-4dcc-b0d9-8e27e735013c@namprd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9"/>
          <a:stretch/>
        </p:blipFill>
        <p:spPr bwMode="auto">
          <a:xfrm>
            <a:off x="201970" y="3885121"/>
            <a:ext cx="4154006" cy="271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63988" y="1268760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itchFamily="50" charset="0"/>
              </a:rPr>
              <a:t>Octubre </a:t>
            </a:r>
            <a:r>
              <a:rPr lang="es-MX" dirty="0" smtClean="0">
                <a:latin typeface="Montserrat" pitchFamily="50" charset="0"/>
              </a:rPr>
              <a:t> </a:t>
            </a:r>
          </a:p>
          <a:p>
            <a:pPr algn="ctr"/>
            <a:r>
              <a:rPr lang="es-MX" dirty="0" smtClean="0">
                <a:latin typeface="Montserrat" pitchFamily="50" charset="0"/>
              </a:rPr>
              <a:t>Viernes 23</a:t>
            </a:r>
            <a:endParaRPr lang="es-MX" dirty="0">
              <a:latin typeface="Montserrat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80012" y="2132856"/>
            <a:ext cx="399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>
              <a:latin typeface="Montserrat" pitchFamily="50" charset="0"/>
            </a:endParaRPr>
          </a:p>
          <a:p>
            <a:pPr algn="ctr"/>
            <a:r>
              <a:rPr lang="es-MX" dirty="0" smtClean="0">
                <a:latin typeface="Montserrat" pitchFamily="50" charset="0"/>
              </a:rPr>
              <a:t>Academia del </a:t>
            </a:r>
          </a:p>
          <a:p>
            <a:pPr algn="ctr"/>
            <a:r>
              <a:rPr lang="es-MX" dirty="0" smtClean="0">
                <a:latin typeface="Montserrat" pitchFamily="50" charset="0"/>
              </a:rPr>
              <a:t>Servicio de Protección Federal</a:t>
            </a:r>
          </a:p>
          <a:p>
            <a:pPr algn="ctr"/>
            <a:endParaRPr lang="es-MX" dirty="0">
              <a:latin typeface="Montserrat" pitchFamily="50" charset="0"/>
            </a:endParaRPr>
          </a:p>
          <a:p>
            <a:pPr algn="ctr"/>
            <a:endParaRPr lang="es-MX" dirty="0">
              <a:latin typeface="Montserrat" pitchFamily="50" charset="0"/>
            </a:endParaRPr>
          </a:p>
        </p:txBody>
      </p:sp>
      <p:pic>
        <p:nvPicPr>
          <p:cNvPr id="1031" name="Picture 7" descr="99a6257f-d514-440c-bce4-169730a02fa3@namprd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21242" r="40744" b="4575"/>
          <a:stretch/>
        </p:blipFill>
        <p:spPr bwMode="auto">
          <a:xfrm>
            <a:off x="5220072" y="3820398"/>
            <a:ext cx="3141694" cy="277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ab8c7cb-691b-44dc-a02a-ea6fbd890b5e@namprd0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2354" b="1"/>
          <a:stretch/>
        </p:blipFill>
        <p:spPr bwMode="auto">
          <a:xfrm>
            <a:off x="174350" y="1124744"/>
            <a:ext cx="416436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5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" y="71686"/>
            <a:ext cx="9144002" cy="68580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27584" y="260648"/>
            <a:ext cx="4896544" cy="5760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Platica Informativa PRODEPOL</a:t>
            </a:r>
            <a:endParaRPr lang="es-MX" sz="30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50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908720"/>
            <a:ext cx="727280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84168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50" charset="0"/>
              </a:rPr>
              <a:t>2020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50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9943" y="2936005"/>
            <a:ext cx="8568952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50" charset="0"/>
              </a:rPr>
              <a:t>Total de participantes: 606  </a:t>
            </a:r>
            <a:endParaRPr lang="es-MX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45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421</Words>
  <Application>Microsoft Office PowerPoint</Application>
  <PresentationFormat>Presentación en pantalla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ACTIVIDADES DE SENSIBILIZACIÓN</vt:lpstr>
      <vt:lpstr>ACTIVIDADES DE SENSIBILIZACIÓN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SENSIBILIZACIÓN</dc:title>
  <dc:creator>Monica Sanchez Losada Santa Marìa</dc:creator>
  <cp:lastModifiedBy>Lucero Perez Sotelo</cp:lastModifiedBy>
  <cp:revision>37</cp:revision>
  <dcterms:created xsi:type="dcterms:W3CDTF">2020-02-26T23:23:55Z</dcterms:created>
  <dcterms:modified xsi:type="dcterms:W3CDTF">2020-11-20T18:49:54Z</dcterms:modified>
</cp:coreProperties>
</file>